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07" r:id="rId3"/>
    <p:sldId id="296" r:id="rId4"/>
    <p:sldId id="298" r:id="rId5"/>
    <p:sldId id="258" r:id="rId6"/>
    <p:sldId id="297" r:id="rId7"/>
    <p:sldId id="257" r:id="rId8"/>
    <p:sldId id="259" r:id="rId9"/>
    <p:sldId id="260" r:id="rId10"/>
    <p:sldId id="261" r:id="rId11"/>
    <p:sldId id="262" r:id="rId12"/>
    <p:sldId id="329" r:id="rId13"/>
    <p:sldId id="313" r:id="rId14"/>
    <p:sldId id="323" r:id="rId15"/>
    <p:sldId id="325" r:id="rId16"/>
    <p:sldId id="328" r:id="rId17"/>
    <p:sldId id="303" r:id="rId18"/>
    <p:sldId id="314" r:id="rId19"/>
    <p:sldId id="315" r:id="rId20"/>
    <p:sldId id="324" r:id="rId21"/>
    <p:sldId id="263" r:id="rId22"/>
    <p:sldId id="320" r:id="rId23"/>
    <p:sldId id="299" r:id="rId24"/>
    <p:sldId id="302" r:id="rId25"/>
    <p:sldId id="330" r:id="rId26"/>
    <p:sldId id="301" r:id="rId27"/>
    <p:sldId id="300" r:id="rId28"/>
    <p:sldId id="316" r:id="rId29"/>
    <p:sldId id="317" r:id="rId30"/>
    <p:sldId id="322" r:id="rId31"/>
    <p:sldId id="321" r:id="rId32"/>
    <p:sldId id="306" r:id="rId33"/>
    <p:sldId id="304" r:id="rId34"/>
    <p:sldId id="305" r:id="rId35"/>
    <p:sldId id="310" r:id="rId36"/>
    <p:sldId id="333" r:id="rId37"/>
    <p:sldId id="308" r:id="rId38"/>
    <p:sldId id="309" r:id="rId39"/>
    <p:sldId id="318" r:id="rId40"/>
    <p:sldId id="319" r:id="rId41"/>
    <p:sldId id="331" r:id="rId42"/>
    <p:sldId id="332" r:id="rId43"/>
    <p:sldId id="311" r:id="rId44"/>
    <p:sldId id="312" r:id="rId45"/>
    <p:sldId id="279" r:id="rId46"/>
  </p:sldIdLst>
  <p:sldSz cx="9144000" cy="5143500" type="screen16x9"/>
  <p:notesSz cx="6858000" cy="9144000"/>
  <p:embeddedFontLs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PT Serif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463C4F-00D1-4018-A6DE-004B5B6CABB1}">
  <a:tblStyle styleId="{E5463C4F-00D1-4018-A6DE-004B5B6CAB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1FF242-EA46-4A17-8CB5-F2BAE5C89E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0F7148-9869-4CD1-B7AA-A5D2FA5468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54C01-1AE5-40C1-8FBA-74951015D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0F07C-CBEA-4A5D-B6E3-6F7CB55EC6DE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F155D-F786-40F7-82B3-68C03753F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CC79-140C-4A7C-8E26-763151E00A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5A169-FB5B-4943-9CFE-07439F026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1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81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7.jp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50569-33EF-4FAA-856E-CC1FEBCD637E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DE85F7-D8B7-424B-8EAC-F9B980029FB4}"/>
              </a:ext>
            </a:extLst>
          </p:cNvPr>
          <p:cNvSpPr/>
          <p:nvPr userDrawn="1"/>
        </p:nvSpPr>
        <p:spPr>
          <a:xfrm>
            <a:off x="1327185" y="188787"/>
            <a:ext cx="1198179" cy="10015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CF181-13F9-4FF9-8000-7BB9D6555F8D}"/>
              </a:ext>
            </a:extLst>
          </p:cNvPr>
          <p:cNvSpPr/>
          <p:nvPr userDrawn="1"/>
        </p:nvSpPr>
        <p:spPr>
          <a:xfrm>
            <a:off x="5480094" y="586477"/>
            <a:ext cx="964849" cy="100156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AE5506-F381-4B94-BC91-560B92CA6AA4}"/>
              </a:ext>
            </a:extLst>
          </p:cNvPr>
          <p:cNvSpPr/>
          <p:nvPr userDrawn="1"/>
        </p:nvSpPr>
        <p:spPr>
          <a:xfrm>
            <a:off x="283911" y="3745182"/>
            <a:ext cx="914400" cy="9144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5FFA1-2FC4-4F65-A9F2-19E48A3F6E0A}"/>
              </a:ext>
            </a:extLst>
          </p:cNvPr>
          <p:cNvSpPr/>
          <p:nvPr userDrawn="1"/>
        </p:nvSpPr>
        <p:spPr>
          <a:xfrm>
            <a:off x="8082529" y="1195127"/>
            <a:ext cx="914400" cy="9144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D6D36C-048A-4A54-ADE5-2646AAD9F9C5}"/>
              </a:ext>
            </a:extLst>
          </p:cNvPr>
          <p:cNvSpPr/>
          <p:nvPr userDrawn="1"/>
        </p:nvSpPr>
        <p:spPr>
          <a:xfrm>
            <a:off x="8082529" y="3823855"/>
            <a:ext cx="914400" cy="9144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70F912-A5AF-4DD2-9738-6BFA04E5895B}"/>
              </a:ext>
            </a:extLst>
          </p:cNvPr>
          <p:cNvSpPr/>
          <p:nvPr userDrawn="1"/>
        </p:nvSpPr>
        <p:spPr>
          <a:xfrm>
            <a:off x="4572000" y="4202382"/>
            <a:ext cx="914400" cy="91440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D82E2-7107-4BC0-8F4F-9CF28276A73E}"/>
              </a:ext>
            </a:extLst>
          </p:cNvPr>
          <p:cNvSpPr/>
          <p:nvPr userDrawn="1"/>
        </p:nvSpPr>
        <p:spPr>
          <a:xfrm>
            <a:off x="2762119" y="3745182"/>
            <a:ext cx="914400" cy="9144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68588-3318-4A9F-A27F-339D74842AEE}"/>
              </a:ext>
            </a:extLst>
          </p:cNvPr>
          <p:cNvSpPr/>
          <p:nvPr userDrawn="1"/>
        </p:nvSpPr>
        <p:spPr>
          <a:xfrm>
            <a:off x="3214255" y="781970"/>
            <a:ext cx="1591075" cy="9144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B13F-9051-44FF-8867-C60ABBF5A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7961" y="1129818"/>
            <a:ext cx="905637" cy="90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0A568-4FA3-4261-B1A3-37CFBDAE14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8287" y="1629936"/>
            <a:ext cx="1158592" cy="782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44E3E-7596-44AD-8D77-BE70E95344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7483" y="2914772"/>
            <a:ext cx="779396" cy="78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A811F-936C-4BE4-B641-82DB81907A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06112" y="3735483"/>
            <a:ext cx="1158592" cy="1158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A8CE90-D24E-4EEC-9AB2-57AD3C11ACA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78097" y="3890305"/>
            <a:ext cx="424171" cy="424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E5E48-65A0-4167-9AE4-A1025728A8C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32589" y="2543001"/>
            <a:ext cx="905637" cy="9056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906263-71E8-450A-882E-F62164F8BE5A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724389" y="2161800"/>
            <a:ext cx="5343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⊸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⋅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1A70FA-52AE-4F13-ABEC-78D30C38B6F6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C1D9AE-FC98-4173-BD79-890835CC4F61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body" idx="2"/>
          </p:nvPr>
        </p:nvSpPr>
        <p:spPr>
          <a:xfrm>
            <a:off x="259793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3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F9B55-AE65-4235-84F6-B76BA68C1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2060" y="3999870"/>
            <a:ext cx="572130" cy="572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3C44C-C67B-47DC-8F95-31D77DD103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8950" y="1331253"/>
            <a:ext cx="1519419" cy="102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8A340-2F6D-454D-BE66-0C66AF91BA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30442" y="2640495"/>
            <a:ext cx="927735" cy="931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A11180-4514-4EBA-9FDA-DA2C9D7EDA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16049" y="3703384"/>
            <a:ext cx="1318431" cy="1318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50EB7-2AE1-4CAD-BFB1-9599ADE90E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33764" y="2571750"/>
            <a:ext cx="1000716" cy="10007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C143AA-BAB7-4D77-85EF-FB537A433D1C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675963-3D84-4469-B741-CF5D85256F82}"/>
              </a:ext>
            </a:extLst>
          </p:cNvPr>
          <p:cNvSpPr/>
          <p:nvPr userDrawn="1"/>
        </p:nvSpPr>
        <p:spPr>
          <a:xfrm>
            <a:off x="8062125" y="0"/>
            <a:ext cx="1081875" cy="100156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EDA89-1846-4156-BCE5-0D5C9786B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0415" y="3068293"/>
            <a:ext cx="748783" cy="748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DD83F-1ECF-45F3-87D4-16D2E13519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5828" y="2052264"/>
            <a:ext cx="1000782" cy="1000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609E7-BF9C-4079-8D70-E9FDC41453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54836" y="2415918"/>
            <a:ext cx="425579" cy="425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A0378-7910-416F-97D3-019702407E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31436" y="3832323"/>
            <a:ext cx="1246739" cy="1246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156E1-C5D2-4157-A24A-206D1598BF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50924" y="1072097"/>
            <a:ext cx="914402" cy="9144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3B1011-3336-4AAA-80C0-6D4ECF1C4491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42EA4-8440-4FE1-9472-CD5DFB1553C2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04307-1D76-434A-B3A0-388325C609D5}"/>
              </a:ext>
            </a:extLst>
          </p:cNvPr>
          <p:cNvSpPr/>
          <p:nvPr userDrawn="1"/>
        </p:nvSpPr>
        <p:spPr>
          <a:xfrm>
            <a:off x="0" y="0"/>
            <a:ext cx="1090151" cy="100156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67D7B2-A4D6-4A6A-8BB2-FCF6EB730D7F}"/>
              </a:ext>
            </a:extLst>
          </p:cNvPr>
          <p:cNvSpPr/>
          <p:nvPr userDrawn="1"/>
        </p:nvSpPr>
        <p:spPr>
          <a:xfrm>
            <a:off x="8062125" y="0"/>
            <a:ext cx="1081875" cy="100156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1106762" y="1833155"/>
            <a:ext cx="693047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Automatic Attendance System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ctrTitle"/>
          </p:nvPr>
        </p:nvSpPr>
        <p:spPr>
          <a:xfrm>
            <a:off x="1814700" y="283352"/>
            <a:ext cx="5514600" cy="457511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What They Failed To Do 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119BFF-E8B4-4502-AD95-B7285E22B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636" y="1299469"/>
            <a:ext cx="6720189" cy="34727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No tracking application for students attendance activity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Low security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Slower process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Duplicate attendance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QR code for every student</a:t>
            </a:r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4294967295"/>
          </p:nvPr>
        </p:nvSpPr>
        <p:spPr>
          <a:xfrm>
            <a:off x="0" y="39688"/>
            <a:ext cx="549275" cy="360362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fld id="{00000000-1234-1234-1234-123412341234}" type="slidenum">
              <a:rPr lang="en"/>
              <a:pPr lvl="0"/>
              <a:t>10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B90B7-0ABB-468F-BA76-972F30EB2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5665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>
            <a:spLocks noGrp="1"/>
          </p:cNvSpPr>
          <p:nvPr>
            <p:ph type="ctrTitle"/>
          </p:nvPr>
        </p:nvSpPr>
        <p:spPr>
          <a:xfrm>
            <a:off x="1814700" y="286085"/>
            <a:ext cx="5514600" cy="450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Project Key Features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"/>
          </p:nvPr>
        </p:nvSpPr>
        <p:spPr>
          <a:xfrm>
            <a:off x="492240" y="1266552"/>
            <a:ext cx="6268979" cy="366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Full tracking application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Logging in and scan time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Total semester attendance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Specific information for every single student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Montserrat" panose="020B0604020202020204" charset="0"/>
              </a:rPr>
              <a:t>Higher Security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IP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address &amp; mac address security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Location detection of the student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>
            <a:spLocks noGrp="1"/>
          </p:cNvSpPr>
          <p:nvPr>
            <p:ph type="ctrTitle"/>
          </p:nvPr>
        </p:nvSpPr>
        <p:spPr>
          <a:xfrm>
            <a:off x="1814700" y="286085"/>
            <a:ext cx="5514600" cy="450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Project Key Features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1"/>
          </p:nvPr>
        </p:nvSpPr>
        <p:spPr>
          <a:xfrm>
            <a:off x="492240" y="1266552"/>
            <a:ext cx="6268979" cy="366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High Performance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Easy to use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Fast in taking attendance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Less complex data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Montserrat" panose="020B0604020202020204" charset="0"/>
              </a:rPr>
              <a:t>High Accuracy</a:t>
            </a: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Get the right date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Can’t duplicate attendance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  <p:bldP spid="30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3F3E-6CFF-47E4-8FCF-0C48BCDEC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91" y="1074586"/>
            <a:ext cx="5514600" cy="1249741"/>
          </a:xfrm>
        </p:spPr>
        <p:txBody>
          <a:bodyPr/>
          <a:lstStyle/>
          <a:p>
            <a:r>
              <a:rPr lang="en-US" dirty="0"/>
              <a:t>3.</a:t>
            </a:r>
            <a:br>
              <a:rPr lang="en-US" dirty="0"/>
            </a:br>
            <a:r>
              <a:rPr lang="en-US" dirty="0"/>
              <a:t>System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A173F-AFF6-4349-89FD-0AD039BF6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91" y="2426774"/>
            <a:ext cx="5514600" cy="21585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Software design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Instructor flow chart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Student flow chart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Overall System design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9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7EE9-AD0A-428C-B0B8-60F8FD226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49041"/>
            <a:ext cx="5514600" cy="498082"/>
          </a:xfrm>
        </p:spPr>
        <p:txBody>
          <a:bodyPr/>
          <a:lstStyle/>
          <a:p>
            <a:pPr algn="ctr"/>
            <a:r>
              <a:rPr lang="en-US" sz="2400" dirty="0"/>
              <a:t>Software Design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3397C8-A267-4784-8488-FB2301AE0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1257" y="4358700"/>
            <a:ext cx="5514600" cy="784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context model</a:t>
            </a: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96F29-FF43-44C2-B6D1-F358F1A0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53" y="1178348"/>
            <a:ext cx="4979893" cy="30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ACE2-64CD-494B-BD22-14605E9D3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983" y="124545"/>
            <a:ext cx="4153012" cy="382062"/>
          </a:xfrm>
        </p:spPr>
        <p:txBody>
          <a:bodyPr/>
          <a:lstStyle/>
          <a:p>
            <a:r>
              <a:rPr lang="en-US" sz="2400" dirty="0"/>
              <a:t>Software Design Models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35B1ED-AB26-4BD2-B758-72B785DBB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700" y="4483377"/>
            <a:ext cx="5514600" cy="411289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36CFA-CFF9-4D99-99EA-A5568878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06" y="720417"/>
            <a:ext cx="495518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0AB6A-E373-4C77-B041-88CAE187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80" y="755690"/>
            <a:ext cx="5963482" cy="34009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362281-3069-4BCD-A46B-771483CB0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4920" y="110127"/>
            <a:ext cx="4566994" cy="39875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Software Design Models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90830C-B5E1-47A7-8D7E-A5F8ADB2E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700" y="4248573"/>
            <a:ext cx="5514600" cy="784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equence diagram model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9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E02E-144D-42E4-BD02-295C4FA8E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96" y="198356"/>
            <a:ext cx="5514600" cy="466616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Database Of The Website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1A89C-DC4E-43DA-B0FD-86959E901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700" y="4354815"/>
            <a:ext cx="5514600" cy="784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Table diagram of the website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CC85C-C179-4B22-A46C-95B7B2E0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970" y="147505"/>
            <a:ext cx="371888" cy="445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8955D-9F2C-4564-BA91-A475D090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96" y="891540"/>
            <a:ext cx="5697855" cy="3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6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C50F-6AF9-4134-976B-F3519946E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43454"/>
            <a:ext cx="5514600" cy="504084"/>
          </a:xfrm>
        </p:spPr>
        <p:txBody>
          <a:bodyPr/>
          <a:lstStyle/>
          <a:p>
            <a:pPr algn="ctr"/>
            <a:r>
              <a:rPr lang="en-US" sz="2400" dirty="0"/>
              <a:t>Instructor Flow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8E9AA-87BA-422F-A612-AEFEB1AF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0" y="747537"/>
            <a:ext cx="4158184" cy="41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07BC-D199-420C-BE80-29BA0533B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42157"/>
            <a:ext cx="5514600" cy="470713"/>
          </a:xfrm>
        </p:spPr>
        <p:txBody>
          <a:bodyPr/>
          <a:lstStyle/>
          <a:p>
            <a:pPr algn="ctr"/>
            <a:r>
              <a:rPr lang="en-US" sz="2400" dirty="0"/>
              <a:t>Student Flow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A4379-4145-467F-B3BA-3A56676B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70" y="712870"/>
            <a:ext cx="4164859" cy="41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94A8-2DAF-4B55-853B-97B803317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812" y="981311"/>
            <a:ext cx="5514600" cy="728826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F49077A-A007-4B6F-91A0-45963EE6A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812" y="1786948"/>
            <a:ext cx="5514600" cy="31410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Introduction</a:t>
            </a:r>
          </a:p>
          <a:p>
            <a:pPr marL="76200" indent="0"/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Previous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System design</a:t>
            </a:r>
          </a:p>
          <a:p>
            <a:pPr marL="76200" indent="0"/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Proposed system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grpSp>
        <p:nvGrpSpPr>
          <p:cNvPr id="7" name="Google Shape;802;p48">
            <a:extLst>
              <a:ext uri="{FF2B5EF4-FFF2-40B4-BE49-F238E27FC236}">
                <a16:creationId xmlns:a16="http://schemas.microsoft.com/office/drawing/2014/main" id="{3E198FA4-668C-4DED-B1FB-6C73CCE3A9F7}"/>
              </a:ext>
            </a:extLst>
          </p:cNvPr>
          <p:cNvGrpSpPr/>
          <p:nvPr/>
        </p:nvGrpSpPr>
        <p:grpSpPr>
          <a:xfrm>
            <a:off x="2913558" y="1135668"/>
            <a:ext cx="347107" cy="420111"/>
            <a:chOff x="584925" y="922575"/>
            <a:chExt cx="415200" cy="502525"/>
          </a:xfrm>
        </p:grpSpPr>
        <p:sp>
          <p:nvSpPr>
            <p:cNvPr id="8" name="Google Shape;803;p48">
              <a:extLst>
                <a:ext uri="{FF2B5EF4-FFF2-40B4-BE49-F238E27FC236}">
                  <a16:creationId xmlns:a16="http://schemas.microsoft.com/office/drawing/2014/main" id="{83E4AF07-F17D-4BB5-9F8C-8A89294C1902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4;p48">
              <a:extLst>
                <a:ext uri="{FF2B5EF4-FFF2-40B4-BE49-F238E27FC236}">
                  <a16:creationId xmlns:a16="http://schemas.microsoft.com/office/drawing/2014/main" id="{01BFF4DC-098C-432A-AE6D-CAF8089A7ED8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5;p48">
              <a:extLst>
                <a:ext uri="{FF2B5EF4-FFF2-40B4-BE49-F238E27FC236}">
                  <a16:creationId xmlns:a16="http://schemas.microsoft.com/office/drawing/2014/main" id="{46480F23-C712-4FBD-BC1B-09B79825041B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949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F40E4B-9737-4C20-B0B7-E876815D554D}"/>
              </a:ext>
            </a:extLst>
          </p:cNvPr>
          <p:cNvSpPr txBox="1">
            <a:spLocks/>
          </p:cNvSpPr>
          <p:nvPr/>
        </p:nvSpPr>
        <p:spPr>
          <a:xfrm>
            <a:off x="1814700" y="276826"/>
            <a:ext cx="5514600" cy="47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Overall System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8F2EF-EF88-4898-91E7-C43C576F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00" y="1569940"/>
            <a:ext cx="5210151" cy="23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6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7C377-66E7-4A85-BBEF-028EBF39B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637" y="1041216"/>
            <a:ext cx="5514600" cy="1121308"/>
          </a:xfrm>
        </p:spPr>
        <p:txBody>
          <a:bodyPr/>
          <a:lstStyle/>
          <a:p>
            <a:r>
              <a:rPr lang="en-US" dirty="0"/>
              <a:t>4.</a:t>
            </a:r>
            <a:br>
              <a:rPr lang="en-US" dirty="0"/>
            </a:br>
            <a:r>
              <a:rPr lang="en-US" dirty="0"/>
              <a:t>Proposed System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BDD24FE-E28B-460A-9E16-A1610B02C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637" y="2334948"/>
            <a:ext cx="5514600" cy="17164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Website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Database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Mobile application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837B-73B6-47A3-BE9D-0823A376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43454"/>
            <a:ext cx="5514600" cy="410642"/>
          </a:xfrm>
        </p:spPr>
        <p:txBody>
          <a:bodyPr/>
          <a:lstStyle/>
          <a:p>
            <a:pPr algn="ctr"/>
            <a:r>
              <a:rPr lang="en-US" sz="2400" dirty="0"/>
              <a:t>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F83A1-B0CD-4E22-8B5E-76FAE0EAD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28" y="1233179"/>
            <a:ext cx="6990571" cy="325872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Montserrat" panose="020B0604020202020204" charset="0"/>
              </a:rPr>
              <a:t>Languages &amp; tools used in the website</a:t>
            </a: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Html 5 for the webpage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CSS for styling the webpage</a:t>
            </a:r>
          </a:p>
          <a:p>
            <a:pPr marL="76200" indent="0"/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JavaScript for QR generating and dynamic web page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Php &amp; MySQL for database link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Microsoft Vscode for 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3C90-A997-40A2-85A2-4AF40D5F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757" y="243454"/>
            <a:ext cx="384081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E193-C073-4E8C-964D-6363D79F1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63477"/>
            <a:ext cx="5514600" cy="444015"/>
          </a:xfrm>
        </p:spPr>
        <p:txBody>
          <a:bodyPr/>
          <a:lstStyle/>
          <a:p>
            <a:pPr algn="ctr"/>
            <a:r>
              <a:rPr lang="en-US" sz="2400" dirty="0"/>
              <a:t>Website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20AA5-1540-4A3F-9814-15CCF9D1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74587"/>
            <a:ext cx="55146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Instructor 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FCA89-90F6-4490-9FA8-6EDAF77F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8" y="1560600"/>
            <a:ext cx="6600292" cy="3232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DF446-AEDC-41D3-83D4-D2D17CBB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83" y="263477"/>
            <a:ext cx="384081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1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09DC5-3BDC-457F-A7BB-5263A8EA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200222"/>
            <a:ext cx="5917200" cy="4605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A5352-7194-4654-A49D-3E5822D3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0" y="1087935"/>
            <a:ext cx="6790514" cy="3737694"/>
          </a:xfrm>
          <a:prstGeom prst="rect">
            <a:avLst/>
          </a:prstGeom>
        </p:spPr>
      </p:pic>
      <p:grpSp>
        <p:nvGrpSpPr>
          <p:cNvPr id="7" name="Google Shape;900;p48">
            <a:extLst>
              <a:ext uri="{FF2B5EF4-FFF2-40B4-BE49-F238E27FC236}">
                <a16:creationId xmlns:a16="http://schemas.microsoft.com/office/drawing/2014/main" id="{D6924A56-1254-4AD2-85AE-1B6EDA62AE24}"/>
              </a:ext>
            </a:extLst>
          </p:cNvPr>
          <p:cNvGrpSpPr/>
          <p:nvPr/>
        </p:nvGrpSpPr>
        <p:grpSpPr>
          <a:xfrm>
            <a:off x="5624969" y="242645"/>
            <a:ext cx="386943" cy="375701"/>
            <a:chOff x="2583325" y="2972875"/>
            <a:chExt cx="462850" cy="445750"/>
          </a:xfrm>
        </p:grpSpPr>
        <p:sp>
          <p:nvSpPr>
            <p:cNvPr id="8" name="Google Shape;901;p48">
              <a:extLst>
                <a:ext uri="{FF2B5EF4-FFF2-40B4-BE49-F238E27FC236}">
                  <a16:creationId xmlns:a16="http://schemas.microsoft.com/office/drawing/2014/main" id="{4F04D6F5-481C-4CEA-A4A9-63473D02DF5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2;p48">
              <a:extLst>
                <a:ext uri="{FF2B5EF4-FFF2-40B4-BE49-F238E27FC236}">
                  <a16:creationId xmlns:a16="http://schemas.microsoft.com/office/drawing/2014/main" id="{2E2A0F60-05C7-42CC-A18E-48352F24C538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3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D1058-9190-4F6D-8E11-A0B5F716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327037"/>
            <a:ext cx="5917200" cy="42717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5EEF7B-5705-418C-8543-028AB546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96" y="327037"/>
            <a:ext cx="384081" cy="37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C3772-15CE-4299-82D6-5BD63BCC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04" y="1271073"/>
            <a:ext cx="6847816" cy="33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3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7D1058-9190-4F6D-8E11-A0B5F716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327037"/>
            <a:ext cx="5917200" cy="42717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75E4F-FB7A-4863-8565-634F485E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8" y="1241548"/>
            <a:ext cx="6447521" cy="3437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EEF7B-5705-418C-8543-028AB546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96" y="327037"/>
            <a:ext cx="384081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2AB3-3B1B-4600-A9E6-E4D80BE5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226931"/>
            <a:ext cx="5917200" cy="52728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Website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6AA8-CAB1-4F8F-92AD-FA0A91975E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8" y="1074587"/>
            <a:ext cx="6475887" cy="363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7F3E5-7D75-4679-9080-78F3335B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96" y="304628"/>
            <a:ext cx="384081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0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B8F2-7492-4E5D-96A4-D09438D0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19869"/>
            <a:ext cx="5514600" cy="577682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C1551B-E60D-44A9-A6C6-624F0A01B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75" y="1276430"/>
            <a:ext cx="5514600" cy="12953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Database of the website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Data base of the mobile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CF94C-330E-4623-83A3-89206482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79" y="339550"/>
            <a:ext cx="371888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0AB3-CDDC-439F-90E9-E7851F0E9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21632"/>
            <a:ext cx="5514600" cy="577682"/>
          </a:xfrm>
        </p:spPr>
        <p:txBody>
          <a:bodyPr/>
          <a:lstStyle/>
          <a:p>
            <a:pPr algn="ctr"/>
            <a:r>
              <a:rPr lang="en-US" sz="2400" dirty="0"/>
              <a:t>Database Of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F9B4C-BEAA-4AEB-8F0B-26EEF3E5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12" y="287949"/>
            <a:ext cx="371888" cy="445047"/>
          </a:xfrm>
          <a:prstGeom prst="rect">
            <a:avLst/>
          </a:prstGeom>
        </p:spPr>
      </p:pic>
      <p:sp>
        <p:nvSpPr>
          <p:cNvPr id="5" name="Google Shape;300;p18">
            <a:extLst>
              <a:ext uri="{FF2B5EF4-FFF2-40B4-BE49-F238E27FC236}">
                <a16:creationId xmlns:a16="http://schemas.microsoft.com/office/drawing/2014/main" id="{249366CD-D9A7-4D92-8B44-C880319080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241" y="980467"/>
            <a:ext cx="5514600" cy="387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Montserrat" panose="020B0604020202020204" charset="0"/>
              </a:rPr>
              <a:t>Tools and languages used in database</a:t>
            </a:r>
            <a:endParaRPr lang="en-US" sz="1800" b="1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PHP &amp; SQL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PhpMyAdmin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Advantages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Dynamic and Ease of use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C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20B0604020202020204" charset="0"/>
              </a:rPr>
              <a:t>ontains an uncomplicated graphical UI</a:t>
            </a: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A</a:t>
            </a:r>
            <a:r>
              <a:rPr lang="en-US" b="0" i="0" dirty="0">
                <a:solidFill>
                  <a:schemeClr val="tx1"/>
                </a:solidFill>
                <a:effectLst/>
                <a:latin typeface="Montserrat" panose="020B0604020202020204" charset="0"/>
              </a:rPr>
              <a:t>llows the users to copy and paste queries from other systems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Allows admin to fetch results from application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1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DE94-906A-461A-A5E4-6AB895A24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659" y="1041214"/>
            <a:ext cx="5514600" cy="1141653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1.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77B20-D33C-42AE-AD67-A42DBFF39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659" y="2247695"/>
            <a:ext cx="5514600" cy="2491166"/>
          </a:xfrm>
        </p:spPr>
        <p:txBody>
          <a:bodyPr/>
          <a:lstStyle/>
          <a:p>
            <a:pPr marL="419100" indent="-342900" algn="justLow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panose="020B0604020202020204" charset="0"/>
              </a:rPr>
              <a:t>What is our project ?</a:t>
            </a:r>
          </a:p>
          <a:p>
            <a:pPr marL="419100" indent="-342900" algn="justLow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419100" indent="-342900" algn="justLow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panose="020B0604020202020204" charset="0"/>
              </a:rPr>
              <a:t>Why QR code ?</a:t>
            </a:r>
          </a:p>
          <a:p>
            <a:pPr marL="76200" indent="0" algn="justLow"/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419100" indent="-342900" algn="justLow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panose="020B0604020202020204" charset="0"/>
              </a:rPr>
              <a:t>History of QR code</a:t>
            </a:r>
          </a:p>
          <a:p>
            <a:pPr marL="419100" indent="-342900" algn="justLow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419100" indent="-342900" algn="justLow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Montserrat" panose="020B0604020202020204" charset="0"/>
              </a:rPr>
              <a:t>What is QR code ?</a:t>
            </a:r>
          </a:p>
          <a:p>
            <a:pPr marL="419100" indent="-342900" algn="justLow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419100" indent="-342900" algn="justLow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marL="419100" indent="-342900" algn="justLow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4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A68ED-38E7-4FF7-AA1A-7D6B5E3A8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143337"/>
            <a:ext cx="5514600" cy="450689"/>
          </a:xfrm>
        </p:spPr>
        <p:txBody>
          <a:bodyPr/>
          <a:lstStyle/>
          <a:p>
            <a:pPr algn="ctr"/>
            <a:r>
              <a:rPr lang="en-US" sz="2400" dirty="0"/>
              <a:t>Database Of The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B8D7E-0C36-4A5D-BDA2-77307B2D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59" y="143337"/>
            <a:ext cx="371888" cy="445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3B1830-7A20-4E50-B489-BFF9A78A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5" y="1221423"/>
            <a:ext cx="6720065" cy="34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7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BB0B7-0DFE-4A7A-BF9F-6061DA9A0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19869"/>
            <a:ext cx="5514600" cy="430666"/>
          </a:xfrm>
        </p:spPr>
        <p:txBody>
          <a:bodyPr/>
          <a:lstStyle/>
          <a:p>
            <a:pPr algn="ctr"/>
            <a:r>
              <a:rPr lang="en-US" sz="2400" dirty="0"/>
              <a:t>Mobile Application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D841BD-0CB0-40F6-95ED-BDD43DDA8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776" y="1266553"/>
            <a:ext cx="6419839" cy="3559076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Montserrat" panose="020B0604020202020204" charset="0"/>
              </a:rPr>
              <a:t>Languages &amp; tools used in project</a:t>
            </a: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Flutter &amp; dart for application UI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Firebase &amp; firestore for application database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Android studio for coding</a:t>
            </a:r>
          </a:p>
          <a:p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CE33F-8E0F-482E-8D50-FBA41B25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95" y="223778"/>
            <a:ext cx="24995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80E5-98F1-422C-A507-BCE0CE1D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76" y="219925"/>
            <a:ext cx="5917200" cy="44062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Mobile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BE6A6-B594-4236-8FA6-142996A5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69" y="967378"/>
            <a:ext cx="2085013" cy="417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2EB60-FF94-45D2-A7FA-1BF01235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233" y="967378"/>
            <a:ext cx="5511262" cy="786452"/>
          </a:xfrm>
          <a:prstGeom prst="rect">
            <a:avLst/>
          </a:prstGeom>
        </p:spPr>
      </p:pic>
      <p:sp>
        <p:nvSpPr>
          <p:cNvPr id="6" name="Google Shape;417;p31">
            <a:extLst>
              <a:ext uri="{FF2B5EF4-FFF2-40B4-BE49-F238E27FC236}">
                <a16:creationId xmlns:a16="http://schemas.microsoft.com/office/drawing/2014/main" id="{959C5B98-199E-4BFF-814D-94B7C11A0A6D}"/>
              </a:ext>
            </a:extLst>
          </p:cNvPr>
          <p:cNvSpPr/>
          <p:nvPr/>
        </p:nvSpPr>
        <p:spPr>
          <a:xfrm>
            <a:off x="5289025" y="1299690"/>
            <a:ext cx="1888500" cy="3356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1322E-E109-42DD-B321-91B63E05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822" y="219925"/>
            <a:ext cx="24995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2465-7DD7-4A1E-8131-9E16B5DB9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14364"/>
            <a:ext cx="5514600" cy="41881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Mobile Application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272B0-7FC0-4DFE-9084-1F0650FF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192" y="173380"/>
            <a:ext cx="249958" cy="426757"/>
          </a:xfrm>
          <a:prstGeom prst="rect">
            <a:avLst/>
          </a:prstGeom>
        </p:spPr>
      </p:pic>
      <p:sp>
        <p:nvSpPr>
          <p:cNvPr id="7" name="Google Shape;415;p31">
            <a:extLst>
              <a:ext uri="{FF2B5EF4-FFF2-40B4-BE49-F238E27FC236}">
                <a16:creationId xmlns:a16="http://schemas.microsoft.com/office/drawing/2014/main" id="{1197B059-BE8D-4295-8EE8-478AB09F33BF}"/>
              </a:ext>
            </a:extLst>
          </p:cNvPr>
          <p:cNvSpPr/>
          <p:nvPr/>
        </p:nvSpPr>
        <p:spPr>
          <a:xfrm>
            <a:off x="4937450" y="895783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17;p31">
            <a:extLst>
              <a:ext uri="{FF2B5EF4-FFF2-40B4-BE49-F238E27FC236}">
                <a16:creationId xmlns:a16="http://schemas.microsoft.com/office/drawing/2014/main" id="{7F0E96AE-8B49-44F6-AD22-AA7AF43EBA07}"/>
              </a:ext>
            </a:extLst>
          </p:cNvPr>
          <p:cNvSpPr/>
          <p:nvPr/>
        </p:nvSpPr>
        <p:spPr>
          <a:xfrm>
            <a:off x="5030760" y="1222905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Subtitle 8">
            <a:extLst>
              <a:ext uri="{FF2B5EF4-FFF2-40B4-BE49-F238E27FC236}">
                <a16:creationId xmlns:a16="http://schemas.microsoft.com/office/drawing/2014/main" id="{D0A6A417-C321-4361-9AB2-F13E3CBC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956" y="1058370"/>
            <a:ext cx="55146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Scanning page</a:t>
            </a:r>
          </a:p>
        </p:txBody>
      </p:sp>
    </p:spTree>
    <p:extLst>
      <p:ext uri="{BB962C8B-B14F-4D97-AF65-F5344CB8AC3E}">
        <p14:creationId xmlns:p14="http://schemas.microsoft.com/office/powerpoint/2010/main" val="40470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E09C-9321-4436-BEC6-4B3AF52B0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6386" y="177969"/>
            <a:ext cx="5514600" cy="426757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Mobile Application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B35672F-B235-46F0-AA7A-AAA515935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956" y="1058370"/>
            <a:ext cx="55146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Redirecting to website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2820F-B925-4E75-B121-229C42CCE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842" y="145879"/>
            <a:ext cx="249958" cy="426757"/>
          </a:xfrm>
          <a:prstGeom prst="rect">
            <a:avLst/>
          </a:prstGeom>
        </p:spPr>
      </p:pic>
      <p:sp>
        <p:nvSpPr>
          <p:cNvPr id="7" name="Google Shape;415;p31">
            <a:extLst>
              <a:ext uri="{FF2B5EF4-FFF2-40B4-BE49-F238E27FC236}">
                <a16:creationId xmlns:a16="http://schemas.microsoft.com/office/drawing/2014/main" id="{4F70231F-8F6E-4033-A2EC-627DF1ADD0B5}"/>
              </a:ext>
            </a:extLst>
          </p:cNvPr>
          <p:cNvSpPr/>
          <p:nvPr/>
        </p:nvSpPr>
        <p:spPr>
          <a:xfrm>
            <a:off x="4937535" y="837576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17;p31">
            <a:extLst>
              <a:ext uri="{FF2B5EF4-FFF2-40B4-BE49-F238E27FC236}">
                <a16:creationId xmlns:a16="http://schemas.microsoft.com/office/drawing/2014/main" id="{DA257043-9E9A-4E88-B4E8-7FA9312D2EE4}"/>
              </a:ext>
            </a:extLst>
          </p:cNvPr>
          <p:cNvSpPr/>
          <p:nvPr/>
        </p:nvSpPr>
        <p:spPr>
          <a:xfrm>
            <a:off x="5030845" y="1167067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125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7745-9108-40EE-A4DE-56F6A52E8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170652"/>
            <a:ext cx="5514600" cy="526401"/>
          </a:xfrm>
        </p:spPr>
        <p:txBody>
          <a:bodyPr/>
          <a:lstStyle/>
          <a:p>
            <a:pPr algn="ctr"/>
            <a:r>
              <a:rPr lang="en-US" sz="2400" dirty="0"/>
              <a:t>Mobile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1AA58-954D-41E4-9A15-C8153E2C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31" y="220473"/>
            <a:ext cx="249958" cy="426757"/>
          </a:xfrm>
          <a:prstGeom prst="rect">
            <a:avLst/>
          </a:prstGeom>
        </p:spPr>
      </p:pic>
      <p:sp>
        <p:nvSpPr>
          <p:cNvPr id="5" name="Google Shape;415;p31">
            <a:extLst>
              <a:ext uri="{FF2B5EF4-FFF2-40B4-BE49-F238E27FC236}">
                <a16:creationId xmlns:a16="http://schemas.microsoft.com/office/drawing/2014/main" id="{A7221495-7AD2-4C19-AE96-963BB16F2BD2}"/>
              </a:ext>
            </a:extLst>
          </p:cNvPr>
          <p:cNvSpPr/>
          <p:nvPr/>
        </p:nvSpPr>
        <p:spPr>
          <a:xfrm>
            <a:off x="4946634" y="879474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7;p31">
            <a:extLst>
              <a:ext uri="{FF2B5EF4-FFF2-40B4-BE49-F238E27FC236}">
                <a16:creationId xmlns:a16="http://schemas.microsoft.com/office/drawing/2014/main" id="{788CAC66-87BA-40B5-A286-6117F0E49F8F}"/>
              </a:ext>
            </a:extLst>
          </p:cNvPr>
          <p:cNvSpPr/>
          <p:nvPr/>
        </p:nvSpPr>
        <p:spPr>
          <a:xfrm>
            <a:off x="5039944" y="1210150"/>
            <a:ext cx="1888500" cy="3356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63843D28-4C96-41FE-B773-084349078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956" y="1058370"/>
            <a:ext cx="55146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Students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281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7745-9108-40EE-A4DE-56F6A52E8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170652"/>
            <a:ext cx="5514600" cy="526401"/>
          </a:xfrm>
        </p:spPr>
        <p:txBody>
          <a:bodyPr/>
          <a:lstStyle/>
          <a:p>
            <a:pPr algn="ctr"/>
            <a:r>
              <a:rPr lang="en-US" sz="2400" dirty="0"/>
              <a:t>Mobile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1AA58-954D-41E4-9A15-C8153E2C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31" y="220473"/>
            <a:ext cx="249958" cy="426757"/>
          </a:xfrm>
          <a:prstGeom prst="rect">
            <a:avLst/>
          </a:prstGeom>
        </p:spPr>
      </p:pic>
      <p:sp>
        <p:nvSpPr>
          <p:cNvPr id="5" name="Google Shape;415;p31">
            <a:extLst>
              <a:ext uri="{FF2B5EF4-FFF2-40B4-BE49-F238E27FC236}">
                <a16:creationId xmlns:a16="http://schemas.microsoft.com/office/drawing/2014/main" id="{A7221495-7AD2-4C19-AE96-963BB16F2BD2}"/>
              </a:ext>
            </a:extLst>
          </p:cNvPr>
          <p:cNvSpPr/>
          <p:nvPr/>
        </p:nvSpPr>
        <p:spPr>
          <a:xfrm>
            <a:off x="4946634" y="879474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7;p31">
            <a:extLst>
              <a:ext uri="{FF2B5EF4-FFF2-40B4-BE49-F238E27FC236}">
                <a16:creationId xmlns:a16="http://schemas.microsoft.com/office/drawing/2014/main" id="{788CAC66-87BA-40B5-A286-6117F0E49F8F}"/>
              </a:ext>
            </a:extLst>
          </p:cNvPr>
          <p:cNvSpPr/>
          <p:nvPr/>
        </p:nvSpPr>
        <p:spPr>
          <a:xfrm>
            <a:off x="5039944" y="1210150"/>
            <a:ext cx="1888500" cy="3356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63843D28-4C96-41FE-B773-084349078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956" y="1058370"/>
            <a:ext cx="55146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Students information</a:t>
            </a:r>
          </a:p>
        </p:txBody>
      </p:sp>
    </p:spTree>
    <p:extLst>
      <p:ext uri="{BB962C8B-B14F-4D97-AF65-F5344CB8AC3E}">
        <p14:creationId xmlns:p14="http://schemas.microsoft.com/office/powerpoint/2010/main" val="220687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5EB6-DAAF-417E-8FD5-CD626D618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20475"/>
            <a:ext cx="5514600" cy="470560"/>
          </a:xfrm>
        </p:spPr>
        <p:txBody>
          <a:bodyPr/>
          <a:lstStyle/>
          <a:p>
            <a:pPr algn="ctr"/>
            <a:r>
              <a:rPr lang="en-US" sz="2400" dirty="0"/>
              <a:t>Mobile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AF46A-5809-4ECB-A0D8-9DD07E1D2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08" y="1183081"/>
            <a:ext cx="5514600" cy="914516"/>
          </a:xfrm>
        </p:spPr>
        <p:txBody>
          <a:bodyPr/>
          <a:lstStyle/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The instructor UI of </a:t>
            </a:r>
          </a:p>
          <a:p>
            <a:pPr marL="76200" indent="0"/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     the mobile application</a:t>
            </a:r>
          </a:p>
        </p:txBody>
      </p:sp>
      <p:sp>
        <p:nvSpPr>
          <p:cNvPr id="4" name="Google Shape;415;p31">
            <a:extLst>
              <a:ext uri="{FF2B5EF4-FFF2-40B4-BE49-F238E27FC236}">
                <a16:creationId xmlns:a16="http://schemas.microsoft.com/office/drawing/2014/main" id="{C4FB1CF7-2259-4FC4-A47E-AE3890ABE036}"/>
              </a:ext>
            </a:extLst>
          </p:cNvPr>
          <p:cNvSpPr/>
          <p:nvPr/>
        </p:nvSpPr>
        <p:spPr>
          <a:xfrm>
            <a:off x="4859866" y="871767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7;p31">
            <a:extLst>
              <a:ext uri="{FF2B5EF4-FFF2-40B4-BE49-F238E27FC236}">
                <a16:creationId xmlns:a16="http://schemas.microsoft.com/office/drawing/2014/main" id="{D760E1E9-9CD7-4C8F-A53E-EBB9157B1B73}"/>
              </a:ext>
            </a:extLst>
          </p:cNvPr>
          <p:cNvSpPr/>
          <p:nvPr/>
        </p:nvSpPr>
        <p:spPr>
          <a:xfrm>
            <a:off x="4953176" y="1188904"/>
            <a:ext cx="1888500" cy="33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61AFA-86E3-4BB0-933D-B9F1AFD4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35" y="220475"/>
            <a:ext cx="24995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76CF-D064-4365-9484-B69B4D5C9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196733"/>
            <a:ext cx="5514600" cy="530783"/>
          </a:xfrm>
        </p:spPr>
        <p:txBody>
          <a:bodyPr/>
          <a:lstStyle/>
          <a:p>
            <a:pPr algn="ctr"/>
            <a:r>
              <a:rPr lang="en-US" sz="2400" dirty="0"/>
              <a:t>Mobile Application</a:t>
            </a:r>
          </a:p>
        </p:txBody>
      </p:sp>
      <p:sp>
        <p:nvSpPr>
          <p:cNvPr id="4" name="Google Shape;415;p31">
            <a:extLst>
              <a:ext uri="{FF2B5EF4-FFF2-40B4-BE49-F238E27FC236}">
                <a16:creationId xmlns:a16="http://schemas.microsoft.com/office/drawing/2014/main" id="{49B1C573-55FF-402B-A008-4B858C69AF45}"/>
              </a:ext>
            </a:extLst>
          </p:cNvPr>
          <p:cNvSpPr/>
          <p:nvPr/>
        </p:nvSpPr>
        <p:spPr>
          <a:xfrm>
            <a:off x="4946634" y="879474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7;p31">
            <a:extLst>
              <a:ext uri="{FF2B5EF4-FFF2-40B4-BE49-F238E27FC236}">
                <a16:creationId xmlns:a16="http://schemas.microsoft.com/office/drawing/2014/main" id="{1C8DB406-80D3-443B-A1FB-F4E115B8B7CE}"/>
              </a:ext>
            </a:extLst>
          </p:cNvPr>
          <p:cNvSpPr/>
          <p:nvPr/>
        </p:nvSpPr>
        <p:spPr>
          <a:xfrm>
            <a:off x="5039944" y="1210150"/>
            <a:ext cx="1888500" cy="33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1DE29-1028-4E16-BA5E-274CB113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51" y="248745"/>
            <a:ext cx="249958" cy="426757"/>
          </a:xfrm>
          <a:prstGeom prst="rect">
            <a:avLst/>
          </a:prstGeom>
        </p:spPr>
      </p:pic>
      <p:sp>
        <p:nvSpPr>
          <p:cNvPr id="7" name="Subtitle 8">
            <a:extLst>
              <a:ext uri="{FF2B5EF4-FFF2-40B4-BE49-F238E27FC236}">
                <a16:creationId xmlns:a16="http://schemas.microsoft.com/office/drawing/2014/main" id="{2DC3220B-1912-46BB-A8FD-45445CCD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2956" y="1058370"/>
            <a:ext cx="5514600" cy="7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Students Scanning dates</a:t>
            </a:r>
          </a:p>
        </p:txBody>
      </p:sp>
    </p:spTree>
    <p:extLst>
      <p:ext uri="{BB962C8B-B14F-4D97-AF65-F5344CB8AC3E}">
        <p14:creationId xmlns:p14="http://schemas.microsoft.com/office/powerpoint/2010/main" val="3956621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9;p18">
            <a:extLst>
              <a:ext uri="{FF2B5EF4-FFF2-40B4-BE49-F238E27FC236}">
                <a16:creationId xmlns:a16="http://schemas.microsoft.com/office/drawing/2014/main" id="{5C989E28-25D6-4D31-9D09-A8377D691C97}"/>
              </a:ext>
            </a:extLst>
          </p:cNvPr>
          <p:cNvSpPr txBox="1">
            <a:spLocks/>
          </p:cNvSpPr>
          <p:nvPr/>
        </p:nvSpPr>
        <p:spPr>
          <a:xfrm>
            <a:off x="1814700" y="286085"/>
            <a:ext cx="5514600" cy="45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Database of Mobile Application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EA936-83B0-4546-BEAB-DB4902FF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356" y="279562"/>
            <a:ext cx="371888" cy="4450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D25945-F53E-4138-9036-DD8C23A4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12" y="1150776"/>
            <a:ext cx="2689544" cy="1704391"/>
          </a:xfrm>
          <a:prstGeom prst="rect">
            <a:avLst/>
          </a:prstGeom>
        </p:spPr>
      </p:pic>
      <p:sp>
        <p:nvSpPr>
          <p:cNvPr id="9" name="Google Shape;300;p18">
            <a:extLst>
              <a:ext uri="{FF2B5EF4-FFF2-40B4-BE49-F238E27FC236}">
                <a16:creationId xmlns:a16="http://schemas.microsoft.com/office/drawing/2014/main" id="{602AE495-216A-41B6-971D-B4A7D75445A0}"/>
              </a:ext>
            </a:extLst>
          </p:cNvPr>
          <p:cNvSpPr txBox="1">
            <a:spLocks/>
          </p:cNvSpPr>
          <p:nvPr/>
        </p:nvSpPr>
        <p:spPr>
          <a:xfrm>
            <a:off x="492241" y="980466"/>
            <a:ext cx="5514600" cy="404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Tools and Techniques are using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Firebase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Cloud Firestore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NoSQL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ontserrat" panose="020B0604020202020204" charset="0"/>
              </a:rPr>
              <a:t>Advantages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Sync across all user devices and Ease of use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Offline support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Flexibility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Realtime updates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ontserrat" panose="020B0604020202020204" charset="0"/>
              </a:rPr>
              <a:t>Designed to scale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spcBef>
                <a:spcPts val="600"/>
              </a:spcBef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spcBef>
                <a:spcPts val="600"/>
              </a:spcBef>
            </a:pPr>
            <a:endParaRPr lang="en-US" sz="1800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1843-0826-4BFA-AA7C-F33EF1907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069" y="40570"/>
            <a:ext cx="7809861" cy="733666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Automatic Attendance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EC3025-AFD2-4A5D-B8DF-E968161AF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34" y="1052346"/>
            <a:ext cx="6766560" cy="3903746"/>
          </a:xfrm>
        </p:spPr>
        <p:txBody>
          <a:bodyPr/>
          <a:lstStyle/>
          <a:p>
            <a:pPr algn="justLow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Our project is QR code attendance system that takes the attendance report by scanning the QR code in the class room</a:t>
            </a:r>
          </a:p>
          <a:p>
            <a:pPr algn="justLow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Security: prevent the students from attending each other</a:t>
            </a:r>
          </a:p>
          <a:p>
            <a:pPr algn="justLow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Efficiency: Higher performance and faster attendance</a:t>
            </a:r>
          </a:p>
          <a:p>
            <a:pPr marL="76200" indent="0" algn="justLow"/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Safety: less physical communicating (due to our covid-19 pandemic)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CC4C-DBEC-42F1-8E87-2CF968D3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140152"/>
            <a:ext cx="5917200" cy="42717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of the mobile application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0AE038-B6A5-4436-B729-FD051006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5" y="1051248"/>
            <a:ext cx="7458269" cy="3775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AC9BB-8197-42D2-902C-0D0AA14F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328" y="93939"/>
            <a:ext cx="371888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CC4C-DBEC-42F1-8E87-2CF968D3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140152"/>
            <a:ext cx="5917200" cy="42717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of the mobile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AC9BB-8197-42D2-902C-0D0AA14F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328" y="93939"/>
            <a:ext cx="371888" cy="445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8F31C-03D7-42F6-9423-E07DA22B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1" y="1122651"/>
            <a:ext cx="7267927" cy="35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CC4C-DBEC-42F1-8E87-2CF968D3F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140152"/>
            <a:ext cx="5917200" cy="42717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of the mobile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AC9BB-8197-42D2-902C-0D0AA14F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328" y="93939"/>
            <a:ext cx="371888" cy="445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EE946-9D10-4A1B-937F-1616884A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6" y="1099963"/>
            <a:ext cx="7331442" cy="35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7BDD-561B-407B-BDA9-8E30670F1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48396"/>
            <a:ext cx="5514600" cy="505460"/>
          </a:xfrm>
        </p:spPr>
        <p:txBody>
          <a:bodyPr/>
          <a:lstStyle/>
          <a:p>
            <a:pPr algn="ctr"/>
            <a:r>
              <a:rPr lang="en-US" sz="2400" dirty="0"/>
              <a:t>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3CDA8-EDE0-4718-A403-73B1FB869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89" y="1072329"/>
            <a:ext cx="6101965" cy="3771897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Accept scans only from a specific location of the class room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 algn="justLow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Identify student by facial recognition system in the mobile application not by username &amp; id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0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CF2DCE-40E2-40EF-8BAA-EC3ED2E70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219869"/>
            <a:ext cx="5514600" cy="527007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Conclusion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0E411F-0B93-44AD-9729-16FC1A90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87" y="1239854"/>
            <a:ext cx="6486720" cy="34089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QR code is a modern technology, easy, fast, and friendly to use.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QR code attendance system make taking attendance more secure and safe especially now in the covid-19 pandemic.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>
            <a:spLocks noGrp="1"/>
          </p:cNvSpPr>
          <p:nvPr>
            <p:ph type="ctrTitle" idx="4294967295"/>
          </p:nvPr>
        </p:nvSpPr>
        <p:spPr>
          <a:xfrm>
            <a:off x="0" y="1620839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tx1"/>
                </a:solidFill>
              </a:rPr>
              <a:t>Thanks!</a:t>
            </a:r>
            <a:endParaRPr sz="9600" dirty="0">
              <a:solidFill>
                <a:schemeClr val="tx1"/>
              </a:solidFill>
            </a:endParaRPr>
          </a:p>
        </p:txBody>
      </p:sp>
      <p:sp>
        <p:nvSpPr>
          <p:cNvPr id="448" name="Google Shape;448;p35"/>
          <p:cNvSpPr txBox="1">
            <a:spLocks noGrp="1"/>
          </p:cNvSpPr>
          <p:nvPr>
            <p:ph type="subTitle" idx="4294967295"/>
          </p:nvPr>
        </p:nvSpPr>
        <p:spPr>
          <a:xfrm>
            <a:off x="0" y="2781301"/>
            <a:ext cx="6594475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/>
      <p:bldP spid="44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02C81E-9DAC-4B8D-8A30-8F922375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289838"/>
            <a:ext cx="5917200" cy="43529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QR Code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4DBAF-0815-45A1-B32D-8B09FA4A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94112"/>
            <a:ext cx="4876800" cy="238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78241-19E0-4F04-A28E-CE227B3C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399" y="217800"/>
            <a:ext cx="5917200" cy="53307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History Of QR Code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8479DE-00F3-4324-A9CA-03AA6E07D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153" y="1134574"/>
            <a:ext cx="1771500" cy="3447300"/>
          </a:xfrm>
        </p:spPr>
        <p:txBody>
          <a:bodyPr/>
          <a:lstStyle/>
          <a:p>
            <a:r>
              <a:rPr lang="en-US" dirty="0"/>
              <a:t>Barcode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BDE440-0710-4C61-8F6D-24E27A8F05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36157" y="1134574"/>
            <a:ext cx="1771500" cy="3447300"/>
          </a:xfrm>
        </p:spPr>
        <p:txBody>
          <a:bodyPr/>
          <a:lstStyle/>
          <a:p>
            <a:r>
              <a:rPr lang="en-US" dirty="0"/>
              <a:t>QR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E7E7E7-5E19-41E1-B8F1-F48BE43E878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71999" y="1155744"/>
            <a:ext cx="2081075" cy="3447300"/>
          </a:xfrm>
        </p:spPr>
        <p:txBody>
          <a:bodyPr/>
          <a:lstStyle/>
          <a:p>
            <a:r>
              <a:rPr lang="en-US" dirty="0"/>
              <a:t>Colored QR code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C4DA61-6C60-4B7E-9D88-2F382D1D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867" y="2025705"/>
            <a:ext cx="837635" cy="8376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13E227-3F5F-4155-AE63-800C414A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47" y="2121876"/>
            <a:ext cx="1387124" cy="6452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565EFD-32B5-4312-870A-2A008E8E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455" y="2025705"/>
            <a:ext cx="853080" cy="853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A2096-4171-4CBD-BA59-D21FFA1B2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76" y="3370759"/>
            <a:ext cx="2104865" cy="12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B37C6-CDF3-40AF-A7D5-7C847A0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00" y="289571"/>
            <a:ext cx="5917200" cy="4512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QR Code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62CF7-0683-411C-A37A-222C271F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45" y="1341565"/>
            <a:ext cx="5659936" cy="2990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ctrTitle"/>
          </p:nvPr>
        </p:nvSpPr>
        <p:spPr>
          <a:xfrm>
            <a:off x="285333" y="1037714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Previous Work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C42-64A1-4BC3-B2CA-EB1743CA9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14" y="2267718"/>
            <a:ext cx="5514600" cy="15433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How it started 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What they failed to do 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Project key features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CC688E-92EA-496F-B972-E1992B2AF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700" y="180568"/>
            <a:ext cx="5514600" cy="547693"/>
          </a:xfrm>
        </p:spPr>
        <p:txBody>
          <a:bodyPr/>
          <a:lstStyle/>
          <a:p>
            <a:pPr algn="ctr"/>
            <a:r>
              <a:rPr lang="en-US" sz="2400" dirty="0"/>
              <a:t>How It Started 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188E9C-A94A-4F36-A4F3-D9CBBE8EE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33" y="1024217"/>
            <a:ext cx="5514600" cy="14119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Google was the first company to start this project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20B0604020202020204" charset="0"/>
              </a:rPr>
              <a:t>It was in a form of questions</a:t>
            </a: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4294967295"/>
          </p:nvPr>
        </p:nvSpPr>
        <p:spPr>
          <a:xfrm>
            <a:off x="0" y="39688"/>
            <a:ext cx="549275" cy="360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8C9A2-6CD3-48DB-B085-5C5FEAC5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15665" cy="1024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DA5FC-A3E9-4ACD-B778-099384A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368" y="1514693"/>
            <a:ext cx="2808691" cy="3290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EFEFEF"/>
      </a:dk1>
      <a:lt1>
        <a:srgbClr val="004046"/>
      </a:lt1>
      <a:dk2>
        <a:srgbClr val="6AA84F"/>
      </a:dk2>
      <a:lt2>
        <a:srgbClr val="007074"/>
      </a:lt2>
      <a:accent1>
        <a:srgbClr val="00BFC9"/>
      </a:accent1>
      <a:accent2>
        <a:srgbClr val="00FFFF"/>
      </a:accent2>
      <a:accent3>
        <a:srgbClr val="DDFFFF"/>
      </a:accent3>
      <a:accent4>
        <a:srgbClr val="B6D7A8"/>
      </a:accent4>
      <a:accent5>
        <a:srgbClr val="D9D9D9"/>
      </a:accent5>
      <a:accent6>
        <a:srgbClr val="004046"/>
      </a:accent6>
      <a:hlink>
        <a:srgbClr val="00BFC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</TotalTime>
  <Words>566</Words>
  <Application>Microsoft Office PowerPoint</Application>
  <PresentationFormat>On-screen Show (16:9)</PresentationFormat>
  <Paragraphs>188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Montserrat</vt:lpstr>
      <vt:lpstr>Times New Roman</vt:lpstr>
      <vt:lpstr>PT Serif</vt:lpstr>
      <vt:lpstr>Balthasar template</vt:lpstr>
      <vt:lpstr>Automatic Attendance System</vt:lpstr>
      <vt:lpstr>Contents</vt:lpstr>
      <vt:lpstr>  1. Introduction</vt:lpstr>
      <vt:lpstr>Automatic Attendance System</vt:lpstr>
      <vt:lpstr>Why QR Code ?</vt:lpstr>
      <vt:lpstr>History Of QR Code</vt:lpstr>
      <vt:lpstr>What Is QR Code ?</vt:lpstr>
      <vt:lpstr>2. Previous Work</vt:lpstr>
      <vt:lpstr>How It Started ?</vt:lpstr>
      <vt:lpstr>What They Failed To Do ?</vt:lpstr>
      <vt:lpstr>Project Key Features</vt:lpstr>
      <vt:lpstr>Project Key Features</vt:lpstr>
      <vt:lpstr>3. System Design</vt:lpstr>
      <vt:lpstr>Software Design Models</vt:lpstr>
      <vt:lpstr>Software Design Models</vt:lpstr>
      <vt:lpstr>Software Design Models</vt:lpstr>
      <vt:lpstr>Database Of The Website </vt:lpstr>
      <vt:lpstr>Instructor Flow Chart</vt:lpstr>
      <vt:lpstr>Student Flow Chart</vt:lpstr>
      <vt:lpstr>PowerPoint Presentation</vt:lpstr>
      <vt:lpstr>4. Proposed System</vt:lpstr>
      <vt:lpstr>Website</vt:lpstr>
      <vt:lpstr>Website </vt:lpstr>
      <vt:lpstr>Website </vt:lpstr>
      <vt:lpstr>Website</vt:lpstr>
      <vt:lpstr>Website</vt:lpstr>
      <vt:lpstr>Website </vt:lpstr>
      <vt:lpstr>Database</vt:lpstr>
      <vt:lpstr>Database Of The Website</vt:lpstr>
      <vt:lpstr>Database Of The website</vt:lpstr>
      <vt:lpstr>Mobile Application</vt:lpstr>
      <vt:lpstr>Mobile Application</vt:lpstr>
      <vt:lpstr>Mobile Application </vt:lpstr>
      <vt:lpstr>Mobile Application </vt:lpstr>
      <vt:lpstr>Mobile Application</vt:lpstr>
      <vt:lpstr>Mobile Application</vt:lpstr>
      <vt:lpstr>Mobile Application</vt:lpstr>
      <vt:lpstr>Mobile Application</vt:lpstr>
      <vt:lpstr>PowerPoint Presentation</vt:lpstr>
      <vt:lpstr>Database of the mobile application</vt:lpstr>
      <vt:lpstr>Database of the mobile application</vt:lpstr>
      <vt:lpstr>Database of the mobile application</vt:lpstr>
      <vt:lpstr>Future Work</vt:lpstr>
      <vt:lpstr>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attendance system</dc:title>
  <cp:lastModifiedBy>Mahfouz Assem</cp:lastModifiedBy>
  <cp:revision>102</cp:revision>
  <dcterms:modified xsi:type="dcterms:W3CDTF">2021-07-07T09:07:32Z</dcterms:modified>
</cp:coreProperties>
</file>